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7556500" cy="106934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8" roundtripDataSignature="AMtx7mg4NBN/lqLW7a+WEkiFUZYi5GeJX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A75FFDD3-6F91-414D-8E51-579AAF0451CB}">
  <a:tblStyle styleId="{A75FFDD3-6F91-414D-8E51-579AAF0451C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245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10" Type="http://schemas.openxmlformats.org/officeDocument/2006/relationships/viewProps" Target="viewProps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25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1"/>
          <p:cNvGrpSpPr/>
          <p:nvPr/>
        </p:nvGrpSpPr>
        <p:grpSpPr>
          <a:xfrm>
            <a:off x="403906" y="-25509"/>
            <a:ext cx="6752189" cy="769554"/>
            <a:chOff x="0" y="-76200"/>
            <a:chExt cx="2419832" cy="275791"/>
          </a:xfrm>
        </p:grpSpPr>
        <p:sp>
          <p:nvSpPr>
            <p:cNvPr id="85" name="Google Shape;85;p1"/>
            <p:cNvSpPr/>
            <p:nvPr/>
          </p:nvSpPr>
          <p:spPr>
            <a:xfrm>
              <a:off x="0" y="0"/>
              <a:ext cx="2419832" cy="199591"/>
            </a:xfrm>
            <a:custGeom>
              <a:avLst/>
              <a:gdLst/>
              <a:ahLst/>
              <a:cxnLst/>
              <a:rect l="l" t="t" r="r" b="b"/>
              <a:pathLst>
                <a:path w="2419832" h="199591" extrusionOk="0">
                  <a:moveTo>
                    <a:pt x="0" y="0"/>
                  </a:moveTo>
                  <a:lnTo>
                    <a:pt x="2419832" y="0"/>
                  </a:lnTo>
                  <a:lnTo>
                    <a:pt x="2419832" y="199591"/>
                  </a:lnTo>
                  <a:lnTo>
                    <a:pt x="0" y="199591"/>
                  </a:lnTo>
                  <a:close/>
                </a:path>
              </a:pathLst>
            </a:custGeom>
            <a:solidFill>
              <a:srgbClr val="0097B2"/>
            </a:solidFill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86" name="Google Shape;86;p1"/>
            <p:cNvSpPr txBox="1"/>
            <p:nvPr/>
          </p:nvSpPr>
          <p:spPr>
            <a:xfrm>
              <a:off x="0" y="-76200"/>
              <a:ext cx="2419832" cy="27579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0016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399" b="0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令和7年度 緊急時の対応</a:t>
              </a:r>
              <a:endParaRPr/>
            </a:p>
          </p:txBody>
        </p:sp>
      </p:grpSp>
      <p:grpSp>
        <p:nvGrpSpPr>
          <p:cNvPr id="87" name="Google Shape;87;p1"/>
          <p:cNvGrpSpPr/>
          <p:nvPr/>
        </p:nvGrpSpPr>
        <p:grpSpPr>
          <a:xfrm>
            <a:off x="3520139" y="3039464"/>
            <a:ext cx="1869989" cy="778335"/>
            <a:chOff x="0" y="-47625"/>
            <a:chExt cx="670151" cy="278933"/>
          </a:xfrm>
        </p:grpSpPr>
        <p:sp>
          <p:nvSpPr>
            <p:cNvPr id="88" name="Google Shape;88;p1"/>
            <p:cNvSpPr/>
            <p:nvPr/>
          </p:nvSpPr>
          <p:spPr>
            <a:xfrm>
              <a:off x="0" y="0"/>
              <a:ext cx="670151" cy="231308"/>
            </a:xfrm>
            <a:custGeom>
              <a:avLst/>
              <a:gdLst/>
              <a:ahLst/>
              <a:cxnLst/>
              <a:rect l="l" t="t" r="r" b="b"/>
              <a:pathLst>
                <a:path w="670151" h="231308" extrusionOk="0">
                  <a:moveTo>
                    <a:pt x="0" y="0"/>
                  </a:moveTo>
                  <a:lnTo>
                    <a:pt x="670151" y="0"/>
                  </a:lnTo>
                  <a:lnTo>
                    <a:pt x="670151" y="231308"/>
                  </a:lnTo>
                  <a:lnTo>
                    <a:pt x="0" y="23130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sq" cmpd="sng">
              <a:solidFill>
                <a:srgbClr val="545454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89" name="Google Shape;89;p1"/>
            <p:cNvSpPr txBox="1"/>
            <p:nvPr/>
          </p:nvSpPr>
          <p:spPr>
            <a:xfrm>
              <a:off x="0" y="-47625"/>
              <a:ext cx="670151" cy="27893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08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0" name="Google Shape;90;p1"/>
          <p:cNvGrpSpPr/>
          <p:nvPr/>
        </p:nvGrpSpPr>
        <p:grpSpPr>
          <a:xfrm>
            <a:off x="4792673" y="3297569"/>
            <a:ext cx="511140" cy="417723"/>
            <a:chOff x="0" y="-38100"/>
            <a:chExt cx="183178" cy="149700"/>
          </a:xfrm>
        </p:grpSpPr>
        <p:sp>
          <p:nvSpPr>
            <p:cNvPr id="91" name="Google Shape;91;p1"/>
            <p:cNvSpPr/>
            <p:nvPr/>
          </p:nvSpPr>
          <p:spPr>
            <a:xfrm>
              <a:off x="0" y="0"/>
              <a:ext cx="183178" cy="111600"/>
            </a:xfrm>
            <a:custGeom>
              <a:avLst/>
              <a:gdLst/>
              <a:ahLst/>
              <a:cxnLst/>
              <a:rect l="l" t="t" r="r" b="b"/>
              <a:pathLst>
                <a:path w="183178" h="111600" extrusionOk="0">
                  <a:moveTo>
                    <a:pt x="0" y="0"/>
                  </a:moveTo>
                  <a:lnTo>
                    <a:pt x="183178" y="0"/>
                  </a:lnTo>
                  <a:lnTo>
                    <a:pt x="183178" y="111600"/>
                  </a:lnTo>
                  <a:lnTo>
                    <a:pt x="0" y="11160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sq" cmpd="sng">
              <a:solidFill>
                <a:srgbClr val="545454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2" name="Google Shape;92;p1"/>
            <p:cNvSpPr txBox="1"/>
            <p:nvPr/>
          </p:nvSpPr>
          <p:spPr>
            <a:xfrm>
              <a:off x="0" y="-38100"/>
              <a:ext cx="183178" cy="149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県教委</a:t>
              </a:r>
              <a:endParaRPr/>
            </a:p>
          </p:txBody>
        </p:sp>
      </p:grpSp>
      <p:grpSp>
        <p:nvGrpSpPr>
          <p:cNvPr id="93" name="Google Shape;93;p1"/>
          <p:cNvGrpSpPr/>
          <p:nvPr/>
        </p:nvGrpSpPr>
        <p:grpSpPr>
          <a:xfrm>
            <a:off x="4211621" y="3297569"/>
            <a:ext cx="511140" cy="417723"/>
            <a:chOff x="0" y="-38100"/>
            <a:chExt cx="183178" cy="149700"/>
          </a:xfrm>
        </p:grpSpPr>
        <p:sp>
          <p:nvSpPr>
            <p:cNvPr id="94" name="Google Shape;94;p1"/>
            <p:cNvSpPr/>
            <p:nvPr/>
          </p:nvSpPr>
          <p:spPr>
            <a:xfrm>
              <a:off x="0" y="0"/>
              <a:ext cx="183178" cy="111600"/>
            </a:xfrm>
            <a:custGeom>
              <a:avLst/>
              <a:gdLst/>
              <a:ahLst/>
              <a:cxnLst/>
              <a:rect l="l" t="t" r="r" b="b"/>
              <a:pathLst>
                <a:path w="183178" h="111600" extrusionOk="0">
                  <a:moveTo>
                    <a:pt x="0" y="0"/>
                  </a:moveTo>
                  <a:lnTo>
                    <a:pt x="183178" y="0"/>
                  </a:lnTo>
                  <a:lnTo>
                    <a:pt x="183178" y="111600"/>
                  </a:lnTo>
                  <a:lnTo>
                    <a:pt x="0" y="11160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sq" cmpd="sng">
              <a:solidFill>
                <a:srgbClr val="545454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5" name="Google Shape;95;p1"/>
            <p:cNvSpPr txBox="1"/>
            <p:nvPr/>
          </p:nvSpPr>
          <p:spPr>
            <a:xfrm>
              <a:off x="0" y="-38100"/>
              <a:ext cx="183178" cy="149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学校</a:t>
              </a:r>
              <a:endParaRPr/>
            </a:p>
          </p:txBody>
        </p:sp>
      </p:grpSp>
      <p:grpSp>
        <p:nvGrpSpPr>
          <p:cNvPr id="96" name="Google Shape;96;p1"/>
          <p:cNvGrpSpPr/>
          <p:nvPr/>
        </p:nvGrpSpPr>
        <p:grpSpPr>
          <a:xfrm>
            <a:off x="3627902" y="3297569"/>
            <a:ext cx="511140" cy="417723"/>
            <a:chOff x="0" y="-38100"/>
            <a:chExt cx="183178" cy="149700"/>
          </a:xfrm>
        </p:grpSpPr>
        <p:sp>
          <p:nvSpPr>
            <p:cNvPr id="97" name="Google Shape;97;p1"/>
            <p:cNvSpPr/>
            <p:nvPr/>
          </p:nvSpPr>
          <p:spPr>
            <a:xfrm>
              <a:off x="0" y="0"/>
              <a:ext cx="183178" cy="111600"/>
            </a:xfrm>
            <a:custGeom>
              <a:avLst/>
              <a:gdLst/>
              <a:ahLst/>
              <a:cxnLst/>
              <a:rect l="l" t="t" r="r" b="b"/>
              <a:pathLst>
                <a:path w="183178" h="111600" extrusionOk="0">
                  <a:moveTo>
                    <a:pt x="0" y="0"/>
                  </a:moveTo>
                  <a:lnTo>
                    <a:pt x="183178" y="0"/>
                  </a:lnTo>
                  <a:lnTo>
                    <a:pt x="183178" y="111600"/>
                  </a:lnTo>
                  <a:lnTo>
                    <a:pt x="0" y="11160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sq" cmpd="sng">
              <a:solidFill>
                <a:srgbClr val="545454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8" name="Google Shape;98;p1"/>
            <p:cNvSpPr txBox="1"/>
            <p:nvPr/>
          </p:nvSpPr>
          <p:spPr>
            <a:xfrm>
              <a:off x="0" y="-38100"/>
              <a:ext cx="183178" cy="149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保護者</a:t>
              </a:r>
              <a:endParaRPr/>
            </a:p>
          </p:txBody>
        </p:sp>
      </p:grpSp>
      <p:grpSp>
        <p:nvGrpSpPr>
          <p:cNvPr id="99" name="Google Shape;99;p1"/>
          <p:cNvGrpSpPr/>
          <p:nvPr/>
        </p:nvGrpSpPr>
        <p:grpSpPr>
          <a:xfrm>
            <a:off x="1264675" y="926389"/>
            <a:ext cx="5031091" cy="418016"/>
            <a:chOff x="0" y="-1525"/>
            <a:chExt cx="1803000" cy="204000"/>
          </a:xfrm>
        </p:grpSpPr>
        <p:sp>
          <p:nvSpPr>
            <p:cNvPr id="100" name="Google Shape;100;p1"/>
            <p:cNvSpPr/>
            <p:nvPr/>
          </p:nvSpPr>
          <p:spPr>
            <a:xfrm>
              <a:off x="0" y="0"/>
              <a:ext cx="1802879" cy="156234"/>
            </a:xfrm>
            <a:custGeom>
              <a:avLst/>
              <a:gdLst/>
              <a:ahLst/>
              <a:cxnLst/>
              <a:rect l="l" t="t" r="r" b="b"/>
              <a:pathLst>
                <a:path w="1802879" h="156234" extrusionOk="0">
                  <a:moveTo>
                    <a:pt x="0" y="0"/>
                  </a:moveTo>
                  <a:lnTo>
                    <a:pt x="1802879" y="0"/>
                  </a:lnTo>
                  <a:lnTo>
                    <a:pt x="1802879" y="156234"/>
                  </a:lnTo>
                  <a:lnTo>
                    <a:pt x="0" y="156234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sq" cmpd="sng">
              <a:solidFill>
                <a:srgbClr val="545454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1" name="Google Shape;101;p1"/>
            <p:cNvSpPr txBox="1"/>
            <p:nvPr/>
          </p:nvSpPr>
          <p:spPr>
            <a:xfrm>
              <a:off x="0" y="-1525"/>
              <a:ext cx="1803000" cy="20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5400" tIns="25400" rIns="25400" bIns="25400" anchor="ctr" anchorCtr="0">
              <a:noAutofit/>
            </a:bodyPr>
            <a:lstStyle/>
            <a:p>
              <a:pPr marL="0" marR="0" lvl="0" indent="0" algn="ctr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緊急事態発生（体調不良、生徒の所在がわからない等）</a:t>
              </a:r>
              <a:endParaRPr/>
            </a:p>
          </p:txBody>
        </p:sp>
      </p:grpSp>
      <p:grpSp>
        <p:nvGrpSpPr>
          <p:cNvPr id="102" name="Google Shape;102;p1"/>
          <p:cNvGrpSpPr/>
          <p:nvPr/>
        </p:nvGrpSpPr>
        <p:grpSpPr>
          <a:xfrm>
            <a:off x="1264664" y="1374046"/>
            <a:ext cx="5031091" cy="714875"/>
            <a:chOff x="0" y="-47625"/>
            <a:chExt cx="1803000" cy="256200"/>
          </a:xfrm>
        </p:grpSpPr>
        <p:sp>
          <p:nvSpPr>
            <p:cNvPr id="103" name="Google Shape;103;p1"/>
            <p:cNvSpPr/>
            <p:nvPr/>
          </p:nvSpPr>
          <p:spPr>
            <a:xfrm>
              <a:off x="0" y="0"/>
              <a:ext cx="1802879" cy="208559"/>
            </a:xfrm>
            <a:custGeom>
              <a:avLst/>
              <a:gdLst/>
              <a:ahLst/>
              <a:cxnLst/>
              <a:rect l="l" t="t" r="r" b="b"/>
              <a:pathLst>
                <a:path w="1802879" h="208559" extrusionOk="0">
                  <a:moveTo>
                    <a:pt x="0" y="0"/>
                  </a:moveTo>
                  <a:lnTo>
                    <a:pt x="1802879" y="0"/>
                  </a:lnTo>
                  <a:lnTo>
                    <a:pt x="1802879" y="208559"/>
                  </a:lnTo>
                  <a:lnTo>
                    <a:pt x="0" y="208559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38100" cap="sq" cmpd="sng">
              <a:solidFill>
                <a:srgbClr val="FF5757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4" name="Google Shape;104;p1"/>
            <p:cNvSpPr txBox="1"/>
            <p:nvPr/>
          </p:nvSpPr>
          <p:spPr>
            <a:xfrm>
              <a:off x="0" y="-47625"/>
              <a:ext cx="1803000" cy="256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緊急事態発見</a:t>
              </a:r>
              <a:endParaRPr/>
            </a:p>
            <a:p>
              <a:pPr marL="0" marR="0" lvl="0" indent="0" algn="ctr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（発見者：学校・保護者・ハウスマスター・大家さん・生徒 など）</a:t>
              </a:r>
              <a:endParaRPr/>
            </a:p>
          </p:txBody>
        </p:sp>
      </p:grpSp>
      <p:grpSp>
        <p:nvGrpSpPr>
          <p:cNvPr id="105" name="Google Shape;105;p1"/>
          <p:cNvGrpSpPr/>
          <p:nvPr/>
        </p:nvGrpSpPr>
        <p:grpSpPr>
          <a:xfrm>
            <a:off x="403906" y="4435464"/>
            <a:ext cx="3224048" cy="708544"/>
            <a:chOff x="0" y="-38100"/>
            <a:chExt cx="1155407" cy="253922"/>
          </a:xfrm>
        </p:grpSpPr>
        <p:sp>
          <p:nvSpPr>
            <p:cNvPr id="106" name="Google Shape;106;p1"/>
            <p:cNvSpPr/>
            <p:nvPr/>
          </p:nvSpPr>
          <p:spPr>
            <a:xfrm>
              <a:off x="0" y="0"/>
              <a:ext cx="1155407" cy="215822"/>
            </a:xfrm>
            <a:custGeom>
              <a:avLst/>
              <a:gdLst/>
              <a:ahLst/>
              <a:cxnLst/>
              <a:rect l="l" t="t" r="r" b="b"/>
              <a:pathLst>
                <a:path w="1155407" h="215822" extrusionOk="0">
                  <a:moveTo>
                    <a:pt x="0" y="0"/>
                  </a:moveTo>
                  <a:lnTo>
                    <a:pt x="1155407" y="0"/>
                  </a:lnTo>
                  <a:lnTo>
                    <a:pt x="1155407" y="215822"/>
                  </a:lnTo>
                  <a:lnTo>
                    <a:pt x="0" y="215822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38100" cap="sq" cmpd="sng">
              <a:solidFill>
                <a:srgbClr val="545454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7" name="Google Shape;107;p1"/>
            <p:cNvSpPr txBox="1"/>
            <p:nvPr/>
          </p:nvSpPr>
          <p:spPr>
            <a:xfrm>
              <a:off x="0" y="-38100"/>
              <a:ext cx="1155407" cy="25392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0" i="0" u="none" strike="noStrike" cap="none">
                  <a:solidFill>
                    <a:srgbClr val="FF5757"/>
                  </a:solidFill>
                  <a:latin typeface="Arial"/>
                  <a:ea typeface="Arial"/>
                  <a:cs typeface="Arial"/>
                  <a:sym typeface="Arial"/>
                </a:rPr>
                <a:t>意識や反応がある場合でも</a:t>
              </a:r>
              <a:endParaRPr/>
            </a:p>
            <a:p>
              <a:pPr marL="0" marR="0" lvl="0" indent="0" algn="ctr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0" i="0" u="none" strike="noStrike" cap="none">
                  <a:solidFill>
                    <a:srgbClr val="FF5757"/>
                  </a:solidFill>
                  <a:latin typeface="Arial"/>
                  <a:ea typeface="Arial"/>
                  <a:cs typeface="Arial"/>
                  <a:sym typeface="Arial"/>
                </a:rPr>
                <a:t>こんな時は１１９番！！</a:t>
              </a:r>
              <a:endParaRPr/>
            </a:p>
          </p:txBody>
        </p:sp>
      </p:grpSp>
      <p:graphicFrame>
        <p:nvGraphicFramePr>
          <p:cNvPr id="108" name="Google Shape;108;p1"/>
          <p:cNvGraphicFramePr/>
          <p:nvPr>
            <p:extLst>
              <p:ext uri="{D42A27DB-BD31-4B8C-83A1-F6EECF244321}">
                <p14:modId xmlns:p14="http://schemas.microsoft.com/office/powerpoint/2010/main" val="132907122"/>
              </p:ext>
            </p:extLst>
          </p:nvPr>
        </p:nvGraphicFramePr>
        <p:xfrm>
          <a:off x="403906" y="7221034"/>
          <a:ext cx="6888475" cy="2368996"/>
        </p:xfrm>
        <a:graphic>
          <a:graphicData uri="http://schemas.openxmlformats.org/drawingml/2006/table">
            <a:tbl>
              <a:tblPr>
                <a:noFill/>
                <a:tableStyleId>{A75FFDD3-6F91-414D-8E51-579AAF0451CB}</a:tableStyleId>
              </a:tblPr>
              <a:tblGrid>
                <a:gridCol w="850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3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90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5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298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402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所属</a:t>
                      </a:r>
                      <a:endParaRPr sz="1100" u="none" strike="noStrike" cap="none"/>
                    </a:p>
                  </a:txBody>
                  <a:tcPr marL="19050" marR="19050" marT="19050" marB="190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名前</a:t>
                      </a:r>
                      <a:endParaRPr sz="1100" u="none" strike="noStrike" cap="none"/>
                    </a:p>
                  </a:txBody>
                  <a:tcPr marL="19050" marR="19050" marT="19050" marB="190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電話番号</a:t>
                      </a:r>
                      <a:endParaRPr sz="1100" u="none" strike="noStrike" cap="none"/>
                    </a:p>
                  </a:txBody>
                  <a:tcPr marL="19050" marR="19050" marT="19050" marB="190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優先順</a:t>
                      </a:r>
                      <a:endParaRPr sz="1100" u="none" strike="noStrike" cap="none"/>
                    </a:p>
                  </a:txBody>
                  <a:tcPr marL="19050" marR="19050" marT="19050" marB="190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備考</a:t>
                      </a:r>
                      <a:endParaRPr sz="1100" u="none" strike="noStrike" cap="none"/>
                    </a:p>
                  </a:txBody>
                  <a:tcPr marL="19050" marR="19050" marT="19050" marB="190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0250">
                <a:tc rowSpan="6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ハウスマスター</a:t>
                      </a:r>
                      <a:endParaRPr/>
                    </a:p>
                  </a:txBody>
                  <a:tcPr marL="19050" marR="19050" marT="19050" marB="190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u="none" strike="noStrike" cap="none"/>
                    </a:p>
                  </a:txBody>
                  <a:tcPr marL="19050" marR="19050" marT="19050" marB="190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u="none" strike="noStrike" cap="none"/>
                    </a:p>
                  </a:txBody>
                  <a:tcPr marL="19050" marR="19050" marT="19050" marB="190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100" u="none" strike="noStrike" cap="none"/>
                    </a:p>
                  </a:txBody>
                  <a:tcPr marL="19050" marR="19050" marT="19050" marB="190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u="none" strike="noStrike" cap="none"/>
                    </a:p>
                  </a:txBody>
                  <a:tcPr marL="19050" marR="19050" marT="19050" marB="190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0250"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u="none" strike="noStrike" cap="none"/>
                    </a:p>
                  </a:txBody>
                  <a:tcPr marL="19050" marR="19050" marT="19050" marB="190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u="none" strike="noStrike" cap="none"/>
                    </a:p>
                  </a:txBody>
                  <a:tcPr marL="19050" marR="19050" marT="19050" marB="190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</a:t>
                      </a:r>
                      <a:endParaRPr sz="1100" u="none" strike="noStrike" cap="none"/>
                    </a:p>
                  </a:txBody>
                  <a:tcPr marL="19050" marR="19050" marT="19050" marB="190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19050" marR="19050" marT="19050" marB="190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0250"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u="none" strike="noStrike" cap="none"/>
                    </a:p>
                  </a:txBody>
                  <a:tcPr marL="19050" marR="19050" marT="19050" marB="190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u="none" strike="noStrike" cap="none"/>
                    </a:p>
                  </a:txBody>
                  <a:tcPr marL="19050" marR="19050" marT="19050" marB="190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</a:t>
                      </a:r>
                      <a:endParaRPr sz="1100" u="none" strike="noStrike" cap="none"/>
                    </a:p>
                  </a:txBody>
                  <a:tcPr marL="19050" marR="19050" marT="19050" marB="190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19050" marR="19050" marT="19050" marB="190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0250"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endParaRPr sz="1100" u="none" strike="noStrike" cap="none"/>
                    </a:p>
                  </a:txBody>
                  <a:tcPr marL="19050" marR="19050" marT="19050" marB="190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u="none" strike="noStrike" cap="none"/>
                    </a:p>
                  </a:txBody>
                  <a:tcPr marL="19050" marR="19050" marT="19050" marB="190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4</a:t>
                      </a:r>
                      <a:endParaRPr sz="1100" u="none" strike="noStrike" cap="none"/>
                    </a:p>
                  </a:txBody>
                  <a:tcPr marL="19050" marR="19050" marT="19050" marB="190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19050" marR="19050" marT="19050" marB="190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0250"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u="none" strike="noStrike" cap="none"/>
                    </a:p>
                  </a:txBody>
                  <a:tcPr marL="19050" marR="19050" marT="19050" marB="190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u="none" strike="noStrike" cap="none"/>
                    </a:p>
                  </a:txBody>
                  <a:tcPr marL="19050" marR="19050" marT="19050" marB="190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5</a:t>
                      </a:r>
                      <a:endParaRPr sz="1100" u="none" strike="noStrike" cap="none"/>
                    </a:p>
                  </a:txBody>
                  <a:tcPr marL="19050" marR="19050" marT="19050" marB="190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19050" marR="19050" marT="19050" marB="190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0000"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u="none" strike="noStrike" cap="none"/>
                    </a:p>
                  </a:txBody>
                  <a:tcPr marL="19050" marR="19050" marT="19050" marB="190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u="none" strike="noStrike" cap="none"/>
                    </a:p>
                  </a:txBody>
                  <a:tcPr marL="19050" marR="19050" marT="19050" marB="190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6</a:t>
                      </a:r>
                      <a:endParaRPr sz="1100" u="none" strike="noStrike" cap="none"/>
                    </a:p>
                  </a:txBody>
                  <a:tcPr marL="19050" marR="19050" marT="19050" marB="190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19050" marR="19050" marT="19050" marB="190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59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70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休日・夜間</a:t>
                      </a:r>
                      <a:endParaRPr sz="1100" u="none" strike="noStrike" cap="none"/>
                    </a:p>
                    <a:p>
                      <a:pPr marL="0" marR="0" lvl="0" indent="0" algn="ctr" rtl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70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急患医療セン夕ー</a:t>
                      </a:r>
                      <a:endParaRPr/>
                    </a:p>
                  </a:txBody>
                  <a:tcPr marL="19050" marR="19050" marT="19050" marB="190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代表電話</a:t>
                      </a:r>
                      <a:endParaRPr sz="1100" u="none" strike="noStrike" cap="none"/>
                    </a:p>
                  </a:txBody>
                  <a:tcPr marL="19050" marR="19050" marT="19050" marB="190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u="none" strike="noStrike" cap="none"/>
                    </a:p>
                  </a:txBody>
                  <a:tcPr marL="19050" marR="19050" marT="19050" marB="190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-</a:t>
                      </a:r>
                      <a:endParaRPr sz="1100" u="none" strike="noStrike" cap="none"/>
                    </a:p>
                  </a:txBody>
                  <a:tcPr marL="19050" marR="19050" marT="19050" marB="190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19050" marR="19050" marT="19050" marB="190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02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電話相談窓口</a:t>
                      </a:r>
                      <a:endParaRPr sz="1100" u="none" strike="noStrike" cap="none"/>
                    </a:p>
                  </a:txBody>
                  <a:tcPr marL="19050" marR="19050" marT="19050" marB="190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小児救急医療電話相談</a:t>
                      </a:r>
                      <a:endParaRPr sz="1100" u="none" strike="noStrike" cap="none"/>
                    </a:p>
                  </a:txBody>
                  <a:tcPr marL="19050" marR="19050" marT="19050" marB="190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＃8000</a:t>
                      </a:r>
                      <a:endParaRPr sz="1100" u="none" strike="noStrike" cap="none"/>
                    </a:p>
                  </a:txBody>
                  <a:tcPr marL="19050" marR="19050" marT="19050" marB="190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-</a:t>
                      </a:r>
                      <a:endParaRPr sz="1100" u="none" strike="noStrike" cap="none"/>
                    </a:p>
                  </a:txBody>
                  <a:tcPr marL="19050" marR="19050" marT="19050" marB="190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19050" marR="19050" marT="19050" marB="190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09" name="Google Shape;109;p1"/>
          <p:cNvSpPr txBox="1"/>
          <p:nvPr/>
        </p:nvSpPr>
        <p:spPr>
          <a:xfrm>
            <a:off x="403906" y="747657"/>
            <a:ext cx="3015741" cy="2171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99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（1）緊急時の対応</a:t>
            </a:r>
            <a:endParaRPr/>
          </a:p>
        </p:txBody>
      </p:sp>
      <p:grpSp>
        <p:nvGrpSpPr>
          <p:cNvPr id="110" name="Google Shape;110;p1"/>
          <p:cNvGrpSpPr/>
          <p:nvPr/>
        </p:nvGrpSpPr>
        <p:grpSpPr>
          <a:xfrm>
            <a:off x="3731450" y="5620475"/>
            <a:ext cx="3424658" cy="1640682"/>
            <a:chOff x="0" y="0"/>
            <a:chExt cx="1227300" cy="463666"/>
          </a:xfrm>
        </p:grpSpPr>
        <p:sp>
          <p:nvSpPr>
            <p:cNvPr id="111" name="Google Shape;111;p1"/>
            <p:cNvSpPr/>
            <p:nvPr/>
          </p:nvSpPr>
          <p:spPr>
            <a:xfrm>
              <a:off x="0" y="0"/>
              <a:ext cx="1227291" cy="409152"/>
            </a:xfrm>
            <a:custGeom>
              <a:avLst/>
              <a:gdLst/>
              <a:ahLst/>
              <a:cxnLst/>
              <a:rect l="l" t="t" r="r" b="b"/>
              <a:pathLst>
                <a:path w="1227291" h="409152" extrusionOk="0">
                  <a:moveTo>
                    <a:pt x="0" y="0"/>
                  </a:moveTo>
                  <a:lnTo>
                    <a:pt x="1227291" y="0"/>
                  </a:lnTo>
                  <a:lnTo>
                    <a:pt x="1227291" y="409152"/>
                  </a:lnTo>
                  <a:lnTo>
                    <a:pt x="0" y="409152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sq" cmpd="sng">
              <a:solidFill>
                <a:srgbClr val="545454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12" name="Google Shape;112;p1"/>
            <p:cNvSpPr txBox="1"/>
            <p:nvPr/>
          </p:nvSpPr>
          <p:spPr>
            <a:xfrm>
              <a:off x="0" y="35566"/>
              <a:ext cx="1227300" cy="428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lvl="0" indent="0" algn="l" rtl="0">
                <a:lnSpc>
                  <a:spcPct val="124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Arial"/>
                <a:buNone/>
              </a:pPr>
              <a:r>
                <a:rPr lang="en-US" sz="800">
                  <a:solidFill>
                    <a:schemeClr val="dk1"/>
                  </a:solidFill>
                </a:rPr>
                <a:t>12月5日</a:t>
              </a:r>
              <a:endParaRPr>
                <a:solidFill>
                  <a:schemeClr val="dk1"/>
                </a:solidFill>
              </a:endParaRPr>
            </a:p>
            <a:p>
              <a:pPr marL="0" lvl="0" indent="0" algn="l" rtl="0">
                <a:lnSpc>
                  <a:spcPct val="124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Arial"/>
                <a:buNone/>
              </a:pPr>
              <a:r>
                <a:rPr lang="en-US" sz="800">
                  <a:solidFill>
                    <a:schemeClr val="dk1"/>
                  </a:solidFill>
                </a:rPr>
                <a:t>15：30　寮生Ａが男子トイレで倒れているのをハウスマスターBが確認。呼びかけにも一切反応しない。Bはすぐに責任者Ｃを呼ぶ。</a:t>
              </a:r>
              <a:endParaRPr>
                <a:solidFill>
                  <a:schemeClr val="dk1"/>
                </a:solidFill>
              </a:endParaRPr>
            </a:p>
            <a:p>
              <a:pPr marL="0" lvl="0" indent="0" algn="l" rtl="0">
                <a:lnSpc>
                  <a:spcPct val="124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Arial"/>
                <a:buNone/>
              </a:pPr>
              <a:r>
                <a:rPr lang="en-US" sz="800">
                  <a:solidFill>
                    <a:schemeClr val="dk1"/>
                  </a:solidFill>
                </a:rPr>
                <a:t>15：32　Cの指示により、Bが救急要請。</a:t>
              </a:r>
              <a:endParaRPr>
                <a:solidFill>
                  <a:schemeClr val="dk1"/>
                </a:solidFill>
              </a:endParaRPr>
            </a:p>
            <a:p>
              <a:pPr marL="0" lvl="0" indent="0" algn="l" rtl="0">
                <a:lnSpc>
                  <a:spcPct val="124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Arial"/>
                <a:buNone/>
              </a:pPr>
              <a:r>
                <a:rPr lang="en-US" sz="800">
                  <a:solidFill>
                    <a:schemeClr val="dk1"/>
                  </a:solidFill>
                </a:rPr>
                <a:t>15：47　Bが他の寮生を動揺させないよう指示してたところ、救急車が到着。</a:t>
              </a:r>
              <a:endParaRPr>
                <a:solidFill>
                  <a:schemeClr val="dk1"/>
                </a:solidFill>
              </a:endParaRPr>
            </a:p>
            <a:p>
              <a:pPr marL="0" lvl="0" indent="0" algn="l" rtl="0">
                <a:lnSpc>
                  <a:spcPct val="124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Arial"/>
                <a:buNone/>
              </a:pPr>
              <a:r>
                <a:rPr lang="en-US" sz="800">
                  <a:solidFill>
                    <a:schemeClr val="dk1"/>
                  </a:solidFill>
                </a:rPr>
                <a:t>15：55　〇〇病院に搬送開始。Bが同乗する。</a:t>
              </a:r>
              <a:endParaRPr>
                <a:solidFill>
                  <a:schemeClr val="dk1"/>
                </a:solidFill>
              </a:endParaRPr>
            </a:p>
            <a:p>
              <a:pPr marL="0" lvl="0" indent="0" algn="l" rtl="0">
                <a:lnSpc>
                  <a:spcPct val="124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Arial"/>
                <a:buNone/>
              </a:pPr>
              <a:r>
                <a:rPr lang="en-US" sz="800">
                  <a:solidFill>
                    <a:schemeClr val="dk1"/>
                  </a:solidFill>
                </a:rPr>
                <a:t>16：00　Aの搬送後、Cが家族に事故の第一報を連絡。</a:t>
              </a:r>
              <a:endParaRPr>
                <a:solidFill>
                  <a:schemeClr val="dk1"/>
                </a:solidFill>
              </a:endParaRPr>
            </a:p>
            <a:p>
              <a:pPr marL="0" marR="0" lvl="0" indent="0" algn="l" rtl="0">
                <a:lnSpc>
                  <a:spcPct val="12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3" name="Google Shape;113;p1"/>
          <p:cNvSpPr txBox="1"/>
          <p:nvPr/>
        </p:nvSpPr>
        <p:spPr>
          <a:xfrm>
            <a:off x="3532209" y="3181633"/>
            <a:ext cx="1857900" cy="1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関係者へ連絡</a:t>
            </a:r>
            <a:endParaRPr/>
          </a:p>
        </p:txBody>
      </p:sp>
      <p:sp>
        <p:nvSpPr>
          <p:cNvPr id="114" name="Google Shape;114;p1"/>
          <p:cNvSpPr txBox="1"/>
          <p:nvPr/>
        </p:nvSpPr>
        <p:spPr>
          <a:xfrm>
            <a:off x="403906" y="5264633"/>
            <a:ext cx="3224100" cy="16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☑️</a:t>
            </a:r>
            <a:r>
              <a:rPr lang="en-US" sz="1000" b="0" i="0" u="sng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けいれん</a:t>
            </a:r>
            <a:r>
              <a:rPr lang="en-US" sz="1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を起こし、すぐにおさまらない（</a:t>
            </a:r>
            <a:r>
              <a:rPr lang="en-US" sz="1000" b="0" i="0" u="sng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5分以上</a:t>
            </a:r>
            <a:r>
              <a:rPr lang="en-US" sz="1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）</a:t>
            </a:r>
            <a:endParaRPr dirty="0"/>
          </a:p>
          <a:p>
            <a:pPr marL="0" marR="0" lvl="0" indent="0" algn="l" rtl="0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☑️</a:t>
            </a:r>
            <a:r>
              <a:rPr lang="en-US" sz="1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発作が終わっても</a:t>
            </a:r>
            <a:r>
              <a:rPr lang="en-US" sz="1000" b="0" i="0" u="sng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意識がもうろう</a:t>
            </a:r>
            <a:r>
              <a:rPr lang="en-US" sz="1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としている</a:t>
            </a:r>
            <a:endParaRPr dirty="0"/>
          </a:p>
          <a:p>
            <a:pPr marL="0" marR="0" lvl="0" indent="0" algn="l" rtl="0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☑️</a:t>
            </a:r>
            <a:r>
              <a:rPr lang="en-US" sz="1000" b="0" i="0" u="sng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頭から首にかけての大きな怪我</a:t>
            </a:r>
            <a:endParaRPr dirty="0"/>
          </a:p>
          <a:p>
            <a:pPr marL="0" marR="0" lvl="0" indent="0" algn="l" rtl="0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☑️</a:t>
            </a:r>
            <a:r>
              <a:rPr lang="en-US" sz="1000" b="0" i="0" u="sng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熱中症が疑われ</a:t>
            </a:r>
            <a:r>
              <a:rPr lang="en-US" sz="1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、意識がもうろうとしていたり、体温が極端に高い</a:t>
            </a:r>
            <a:endParaRPr dirty="0"/>
          </a:p>
          <a:p>
            <a:pPr marL="0" marR="0" lvl="0" indent="0" algn="l" rtl="0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☑️</a:t>
            </a:r>
            <a:r>
              <a:rPr lang="en-US" sz="1000" b="0" i="0" u="sng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大量に出血</a:t>
            </a:r>
            <a:r>
              <a:rPr lang="en-US" sz="1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している場合や</a:t>
            </a:r>
            <a:r>
              <a:rPr lang="en-US" sz="1000" b="0" i="0" u="sng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出血が止まらない</a:t>
            </a:r>
            <a:endParaRPr dirty="0"/>
          </a:p>
          <a:p>
            <a:pPr marL="0" marR="0" lvl="0" indent="0" algn="l" rtl="0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☑️</a:t>
            </a:r>
            <a:r>
              <a:rPr lang="en-US" sz="1000" b="0" i="0" u="sng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骨折が疑われ</a:t>
            </a:r>
            <a:r>
              <a:rPr lang="en-US" sz="1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、骨が飛び出していたり、変形している部分に傷がある</a:t>
            </a:r>
            <a:endParaRPr dirty="0"/>
          </a:p>
        </p:txBody>
      </p:sp>
      <p:sp>
        <p:nvSpPr>
          <p:cNvPr id="115" name="Google Shape;115;p1"/>
          <p:cNvSpPr txBox="1"/>
          <p:nvPr/>
        </p:nvSpPr>
        <p:spPr>
          <a:xfrm>
            <a:off x="3731517" y="4522728"/>
            <a:ext cx="3424500" cy="107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1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sng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☑️発見者にお願いしたいこと：</a:t>
            </a:r>
            <a:endParaRPr/>
          </a:p>
          <a:p>
            <a:pPr marL="0" marR="0" lvl="0" indent="0" algn="l" rtl="0">
              <a:lnSpc>
                <a:spcPct val="121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※「いつ、どこで、誰が、どんな状態になったか」を発見日時（様子が変化した日時）とともに記録してください</a:t>
            </a:r>
            <a:endParaRPr/>
          </a:p>
          <a:p>
            <a:pPr marL="0" marR="0" lvl="0" indent="0" algn="l" rtl="0">
              <a:lnSpc>
                <a:spcPct val="121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【メモの例】</a:t>
            </a:r>
            <a:endParaRPr/>
          </a:p>
        </p:txBody>
      </p:sp>
      <p:sp>
        <p:nvSpPr>
          <p:cNvPr id="116" name="Google Shape;116;p1"/>
          <p:cNvSpPr txBox="1"/>
          <p:nvPr/>
        </p:nvSpPr>
        <p:spPr>
          <a:xfrm>
            <a:off x="403906" y="6984847"/>
            <a:ext cx="3015600" cy="18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99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（2）緊急連絡先と連絡時の優先順位</a:t>
            </a:r>
            <a:endParaRPr/>
          </a:p>
        </p:txBody>
      </p:sp>
      <p:graphicFrame>
        <p:nvGraphicFramePr>
          <p:cNvPr id="117" name="Google Shape;117;p1"/>
          <p:cNvGraphicFramePr/>
          <p:nvPr/>
        </p:nvGraphicFramePr>
        <p:xfrm>
          <a:off x="403906" y="9573709"/>
          <a:ext cx="6888450" cy="987823"/>
        </p:xfrm>
        <a:graphic>
          <a:graphicData uri="http://schemas.openxmlformats.org/drawingml/2006/table">
            <a:tbl>
              <a:tblPr>
                <a:noFill/>
                <a:tableStyleId>{A75FFDD3-6F91-414D-8E51-579AAF0451CB}</a:tableStyleId>
              </a:tblPr>
              <a:tblGrid>
                <a:gridCol w="1535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9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3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17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084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8100">
                <a:tc gridSpan="5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関係者連絡先</a:t>
                      </a:r>
                      <a:endParaRPr sz="1100" u="none" strike="noStrike" cap="none"/>
                    </a:p>
                  </a:txBody>
                  <a:tcPr marL="19050" marR="19050" marT="19050" marB="190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81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/>
                        <a:t>●●</a:t>
                      </a:r>
                      <a:r>
                        <a:rPr lang="en-US" sz="80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高等学校</a:t>
                      </a:r>
                      <a:endParaRPr sz="1100" u="none" strike="noStrike" cap="none"/>
                    </a:p>
                  </a:txBody>
                  <a:tcPr marL="19050" marR="19050" marT="19050" marB="190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代表電話</a:t>
                      </a:r>
                      <a:endParaRPr sz="1100" u="none" strike="noStrike" cap="none"/>
                    </a:p>
                  </a:txBody>
                  <a:tcPr marL="19050" marR="19050" marT="19050" marB="190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u="none" strike="noStrike" cap="none"/>
                    </a:p>
                  </a:txBody>
                  <a:tcPr marL="19050" marR="19050" marT="19050" marB="190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/>
                        <a:t>●●</a:t>
                      </a:r>
                      <a:r>
                        <a:rPr lang="en-US" sz="80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コーディネーター, </a:t>
                      </a:r>
                      <a:r>
                        <a:rPr lang="en-US" sz="800">
                          <a:solidFill>
                            <a:schemeClr val="dk1"/>
                          </a:solidFill>
                        </a:rPr>
                        <a:t>●●</a:t>
                      </a:r>
                      <a:r>
                        <a:rPr lang="en-US" sz="80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先生</a:t>
                      </a:r>
                      <a:endParaRPr sz="1100" u="none" strike="noStrike" cap="none"/>
                    </a:p>
                  </a:txBody>
                  <a:tcPr marL="19050" marR="19050" marT="19050" marB="190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7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教育委員会</a:t>
                      </a:r>
                      <a:endParaRPr/>
                    </a:p>
                  </a:txBody>
                  <a:tcPr marL="19050" marR="19050" marT="19050" marB="190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代表電話</a:t>
                      </a:r>
                      <a:endParaRPr sz="1100" u="none" strike="noStrike" cap="none"/>
                    </a:p>
                  </a:txBody>
                  <a:tcPr marL="19050" marR="19050" marT="19050" marB="190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u="none" strike="noStrike" cap="none"/>
                    </a:p>
                  </a:txBody>
                  <a:tcPr marL="19050" marR="19050" marT="19050" marB="190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担当 </a:t>
                      </a:r>
                      <a:r>
                        <a:rPr lang="en-US" sz="800">
                          <a:solidFill>
                            <a:schemeClr val="dk1"/>
                          </a:solidFill>
                        </a:rPr>
                        <a:t>●●</a:t>
                      </a:r>
                      <a:r>
                        <a:rPr lang="en-US" sz="80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宛</a:t>
                      </a:r>
                      <a:endParaRPr sz="1100" u="none" strike="noStrike" cap="none"/>
                    </a:p>
                  </a:txBody>
                  <a:tcPr marL="19050" marR="19050" marT="19050" marB="190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81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緊急時支援者</a:t>
                      </a:r>
                      <a:endParaRPr sz="1100" u="none" strike="noStrike" cap="none"/>
                    </a:p>
                  </a:txBody>
                  <a:tcPr marL="19050" marR="19050" marT="19050" marB="190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u="none" strike="noStrike" cap="none"/>
                    </a:p>
                  </a:txBody>
                  <a:tcPr marL="19050" marR="19050" marT="19050" marB="190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u="none" strike="noStrike" cap="none"/>
                    </a:p>
                  </a:txBody>
                  <a:tcPr marL="19050" marR="19050" marT="19050" marB="190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ー</a:t>
                      </a:r>
                      <a:endParaRPr sz="1100" u="none" strike="noStrike" cap="none"/>
                    </a:p>
                  </a:txBody>
                  <a:tcPr marL="19050" marR="19050" marT="19050" marB="190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118" name="Google Shape;118;p1"/>
          <p:cNvGrpSpPr/>
          <p:nvPr/>
        </p:nvGrpSpPr>
        <p:grpSpPr>
          <a:xfrm>
            <a:off x="4931328" y="3808720"/>
            <a:ext cx="1351949" cy="552499"/>
            <a:chOff x="0" y="-47625"/>
            <a:chExt cx="484500" cy="198000"/>
          </a:xfrm>
        </p:grpSpPr>
        <p:sp>
          <p:nvSpPr>
            <p:cNvPr id="119" name="Google Shape;119;p1"/>
            <p:cNvSpPr/>
            <p:nvPr/>
          </p:nvSpPr>
          <p:spPr>
            <a:xfrm>
              <a:off x="0" y="0"/>
              <a:ext cx="484409" cy="150228"/>
            </a:xfrm>
            <a:custGeom>
              <a:avLst/>
              <a:gdLst/>
              <a:ahLst/>
              <a:cxnLst/>
              <a:rect l="l" t="t" r="r" b="b"/>
              <a:pathLst>
                <a:path w="484409" h="150228" extrusionOk="0">
                  <a:moveTo>
                    <a:pt x="0" y="0"/>
                  </a:moveTo>
                  <a:lnTo>
                    <a:pt x="484409" y="0"/>
                  </a:lnTo>
                  <a:lnTo>
                    <a:pt x="484409" y="150228"/>
                  </a:lnTo>
                  <a:lnTo>
                    <a:pt x="0" y="15022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sq" cmpd="sng">
              <a:solidFill>
                <a:srgbClr val="545454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20" name="Google Shape;120;p1"/>
            <p:cNvSpPr txBox="1"/>
            <p:nvPr/>
          </p:nvSpPr>
          <p:spPr>
            <a:xfrm>
              <a:off x="0" y="-47625"/>
              <a:ext cx="484500" cy="198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緊急時支援者</a:t>
              </a:r>
              <a:endParaRPr/>
            </a:p>
          </p:txBody>
        </p:sp>
      </p:grpSp>
      <p:cxnSp>
        <p:nvCxnSpPr>
          <p:cNvPr id="121" name="Google Shape;121;p1"/>
          <p:cNvCxnSpPr/>
          <p:nvPr/>
        </p:nvCxnSpPr>
        <p:spPr>
          <a:xfrm>
            <a:off x="3780000" y="1248376"/>
            <a:ext cx="0" cy="258600"/>
          </a:xfrm>
          <a:prstGeom prst="straightConnector1">
            <a:avLst/>
          </a:prstGeom>
          <a:noFill/>
          <a:ln w="38100" cap="flat" cmpd="sng">
            <a:solidFill>
              <a:srgbClr val="000000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22" name="Google Shape;122;p1"/>
          <p:cNvCxnSpPr/>
          <p:nvPr/>
        </p:nvCxnSpPr>
        <p:spPr>
          <a:xfrm>
            <a:off x="5840394" y="2763943"/>
            <a:ext cx="0" cy="1177800"/>
          </a:xfrm>
          <a:prstGeom prst="straightConnector1">
            <a:avLst/>
          </a:prstGeom>
          <a:noFill/>
          <a:ln w="38100" cap="flat" cmpd="sng">
            <a:solidFill>
              <a:srgbClr val="000000"/>
            </a:solidFill>
            <a:prstDash val="solid"/>
            <a:round/>
            <a:headEnd type="none" w="sm" len="sm"/>
            <a:tailEnd type="stealth" w="med" len="med"/>
          </a:ln>
        </p:spPr>
      </p:cxnSp>
      <p:grpSp>
        <p:nvGrpSpPr>
          <p:cNvPr id="123" name="Google Shape;123;p1"/>
          <p:cNvGrpSpPr/>
          <p:nvPr/>
        </p:nvGrpSpPr>
        <p:grpSpPr>
          <a:xfrm>
            <a:off x="2609524" y="2199548"/>
            <a:ext cx="3673536" cy="560870"/>
            <a:chOff x="0" y="-47625"/>
            <a:chExt cx="1316491" cy="201000"/>
          </a:xfrm>
        </p:grpSpPr>
        <p:sp>
          <p:nvSpPr>
            <p:cNvPr id="124" name="Google Shape;124;p1"/>
            <p:cNvSpPr/>
            <p:nvPr/>
          </p:nvSpPr>
          <p:spPr>
            <a:xfrm>
              <a:off x="0" y="0"/>
              <a:ext cx="1316491" cy="153227"/>
            </a:xfrm>
            <a:custGeom>
              <a:avLst/>
              <a:gdLst/>
              <a:ahLst/>
              <a:cxnLst/>
              <a:rect l="l" t="t" r="r" b="b"/>
              <a:pathLst>
                <a:path w="1316491" h="153227" extrusionOk="0">
                  <a:moveTo>
                    <a:pt x="0" y="0"/>
                  </a:moveTo>
                  <a:lnTo>
                    <a:pt x="1316491" y="0"/>
                  </a:lnTo>
                  <a:lnTo>
                    <a:pt x="1316491" y="153227"/>
                  </a:lnTo>
                  <a:lnTo>
                    <a:pt x="0" y="153227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sq" cmpd="sng">
              <a:solidFill>
                <a:srgbClr val="545454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25" name="Google Shape;125;p1"/>
            <p:cNvSpPr txBox="1"/>
            <p:nvPr/>
          </p:nvSpPr>
          <p:spPr>
            <a:xfrm>
              <a:off x="0" y="-47625"/>
              <a:ext cx="1316400" cy="201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ハウスマスター</a:t>
              </a:r>
              <a:endParaRPr/>
            </a:p>
          </p:txBody>
        </p:sp>
      </p:grpSp>
      <p:cxnSp>
        <p:nvCxnSpPr>
          <p:cNvPr id="126" name="Google Shape;126;p1"/>
          <p:cNvCxnSpPr/>
          <p:nvPr/>
        </p:nvCxnSpPr>
        <p:spPr>
          <a:xfrm>
            <a:off x="4427213" y="2088886"/>
            <a:ext cx="0" cy="258600"/>
          </a:xfrm>
          <a:prstGeom prst="straightConnector1">
            <a:avLst/>
          </a:prstGeom>
          <a:noFill/>
          <a:ln w="38100" cap="flat" cmpd="sng">
            <a:solidFill>
              <a:srgbClr val="000000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27" name="Google Shape;127;p1"/>
          <p:cNvCxnSpPr/>
          <p:nvPr/>
        </p:nvCxnSpPr>
        <p:spPr>
          <a:xfrm>
            <a:off x="4543175" y="2756267"/>
            <a:ext cx="0" cy="412200"/>
          </a:xfrm>
          <a:prstGeom prst="straightConnector1">
            <a:avLst/>
          </a:prstGeom>
          <a:noFill/>
          <a:ln w="38100" cap="flat" cmpd="sng">
            <a:solidFill>
              <a:srgbClr val="000000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28" name="Google Shape;128;p1"/>
          <p:cNvCxnSpPr/>
          <p:nvPr/>
        </p:nvCxnSpPr>
        <p:spPr>
          <a:xfrm rot="10800000">
            <a:off x="4328636" y="2760113"/>
            <a:ext cx="0" cy="408300"/>
          </a:xfrm>
          <a:prstGeom prst="straightConnector1">
            <a:avLst/>
          </a:prstGeom>
          <a:noFill/>
          <a:ln w="38100" cap="flat" cmpd="sng">
            <a:solidFill>
              <a:srgbClr val="000000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29" name="Google Shape;129;p1"/>
          <p:cNvSpPr txBox="1"/>
          <p:nvPr/>
        </p:nvSpPr>
        <p:spPr>
          <a:xfrm>
            <a:off x="4455117" y="2778657"/>
            <a:ext cx="10668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相互に連絡を</a:t>
            </a:r>
            <a:endParaRPr/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取り合う</a:t>
            </a:r>
            <a:endParaRPr/>
          </a:p>
        </p:txBody>
      </p:sp>
      <p:cxnSp>
        <p:nvCxnSpPr>
          <p:cNvPr id="130" name="Google Shape;130;p1"/>
          <p:cNvCxnSpPr/>
          <p:nvPr/>
        </p:nvCxnSpPr>
        <p:spPr>
          <a:xfrm>
            <a:off x="2061727" y="2088886"/>
            <a:ext cx="0" cy="1467300"/>
          </a:xfrm>
          <a:prstGeom prst="straightConnector1">
            <a:avLst/>
          </a:prstGeom>
          <a:noFill/>
          <a:ln w="38100" cap="flat" cmpd="sng">
            <a:solidFill>
              <a:srgbClr val="000000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31" name="Google Shape;131;p1"/>
          <p:cNvSpPr txBox="1"/>
          <p:nvPr/>
        </p:nvSpPr>
        <p:spPr>
          <a:xfrm>
            <a:off x="1118073" y="2479411"/>
            <a:ext cx="1066200" cy="42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5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19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体調の急変など</a:t>
            </a:r>
            <a:endParaRPr/>
          </a:p>
          <a:p>
            <a:pPr marL="0" marR="0" lvl="0" indent="0" algn="ctr" rtl="0">
              <a:lnSpc>
                <a:spcPct val="14005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19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急を要する場合は</a:t>
            </a:r>
            <a:endParaRPr/>
          </a:p>
          <a:p>
            <a:pPr marL="0" marR="0" lvl="0" indent="0" algn="ctr" rtl="0">
              <a:lnSpc>
                <a:spcPct val="14005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19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発見者が通報！</a:t>
            </a:r>
            <a:endParaRPr/>
          </a:p>
        </p:txBody>
      </p:sp>
      <p:grpSp>
        <p:nvGrpSpPr>
          <p:cNvPr id="132" name="Google Shape;132;p1"/>
          <p:cNvGrpSpPr/>
          <p:nvPr/>
        </p:nvGrpSpPr>
        <p:grpSpPr>
          <a:xfrm>
            <a:off x="1264664" y="3423390"/>
            <a:ext cx="1594153" cy="727828"/>
            <a:chOff x="0" y="-47625"/>
            <a:chExt cx="571299" cy="260833"/>
          </a:xfrm>
        </p:grpSpPr>
        <p:sp>
          <p:nvSpPr>
            <p:cNvPr id="133" name="Google Shape;133;p1"/>
            <p:cNvSpPr/>
            <p:nvPr/>
          </p:nvSpPr>
          <p:spPr>
            <a:xfrm>
              <a:off x="0" y="0"/>
              <a:ext cx="571299" cy="213208"/>
            </a:xfrm>
            <a:custGeom>
              <a:avLst/>
              <a:gdLst/>
              <a:ahLst/>
              <a:cxnLst/>
              <a:rect l="l" t="t" r="r" b="b"/>
              <a:pathLst>
                <a:path w="571299" h="213208" extrusionOk="0">
                  <a:moveTo>
                    <a:pt x="0" y="0"/>
                  </a:moveTo>
                  <a:lnTo>
                    <a:pt x="571299" y="0"/>
                  </a:lnTo>
                  <a:lnTo>
                    <a:pt x="571299" y="213208"/>
                  </a:lnTo>
                  <a:lnTo>
                    <a:pt x="0" y="21320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sq" cmpd="sng">
              <a:solidFill>
                <a:srgbClr val="545454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34" name="Google Shape;134;p1"/>
            <p:cNvSpPr txBox="1"/>
            <p:nvPr/>
          </p:nvSpPr>
          <p:spPr>
            <a:xfrm>
              <a:off x="0" y="-47625"/>
              <a:ext cx="571299" cy="26083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08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5" name="Google Shape;135;p1"/>
          <p:cNvGrpSpPr/>
          <p:nvPr/>
        </p:nvGrpSpPr>
        <p:grpSpPr>
          <a:xfrm>
            <a:off x="2105267" y="3577787"/>
            <a:ext cx="613196" cy="417723"/>
            <a:chOff x="0" y="-38100"/>
            <a:chExt cx="219752" cy="149700"/>
          </a:xfrm>
        </p:grpSpPr>
        <p:sp>
          <p:nvSpPr>
            <p:cNvPr id="136" name="Google Shape;136;p1"/>
            <p:cNvSpPr/>
            <p:nvPr/>
          </p:nvSpPr>
          <p:spPr>
            <a:xfrm>
              <a:off x="0" y="0"/>
              <a:ext cx="219752" cy="111600"/>
            </a:xfrm>
            <a:custGeom>
              <a:avLst/>
              <a:gdLst/>
              <a:ahLst/>
              <a:cxnLst/>
              <a:rect l="l" t="t" r="r" b="b"/>
              <a:pathLst>
                <a:path w="219752" h="111600" extrusionOk="0">
                  <a:moveTo>
                    <a:pt x="0" y="0"/>
                  </a:moveTo>
                  <a:lnTo>
                    <a:pt x="219752" y="0"/>
                  </a:lnTo>
                  <a:lnTo>
                    <a:pt x="219752" y="111600"/>
                  </a:lnTo>
                  <a:lnTo>
                    <a:pt x="0" y="11160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sq" cmpd="sng">
              <a:solidFill>
                <a:srgbClr val="545454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37" name="Google Shape;137;p1"/>
            <p:cNvSpPr txBox="1"/>
            <p:nvPr/>
          </p:nvSpPr>
          <p:spPr>
            <a:xfrm>
              <a:off x="0" y="-38100"/>
              <a:ext cx="219752" cy="149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119番</a:t>
              </a:r>
              <a:endParaRPr/>
            </a:p>
          </p:txBody>
        </p:sp>
      </p:grpSp>
      <p:grpSp>
        <p:nvGrpSpPr>
          <p:cNvPr id="138" name="Google Shape;138;p1"/>
          <p:cNvGrpSpPr/>
          <p:nvPr/>
        </p:nvGrpSpPr>
        <p:grpSpPr>
          <a:xfrm>
            <a:off x="1405002" y="3577787"/>
            <a:ext cx="613196" cy="417723"/>
            <a:chOff x="0" y="-38100"/>
            <a:chExt cx="219752" cy="149700"/>
          </a:xfrm>
        </p:grpSpPr>
        <p:sp>
          <p:nvSpPr>
            <p:cNvPr id="139" name="Google Shape;139;p1"/>
            <p:cNvSpPr/>
            <p:nvPr/>
          </p:nvSpPr>
          <p:spPr>
            <a:xfrm>
              <a:off x="0" y="0"/>
              <a:ext cx="219752" cy="111600"/>
            </a:xfrm>
            <a:custGeom>
              <a:avLst/>
              <a:gdLst/>
              <a:ahLst/>
              <a:cxnLst/>
              <a:rect l="l" t="t" r="r" b="b"/>
              <a:pathLst>
                <a:path w="219752" h="111600" extrusionOk="0">
                  <a:moveTo>
                    <a:pt x="0" y="0"/>
                  </a:moveTo>
                  <a:lnTo>
                    <a:pt x="219752" y="0"/>
                  </a:lnTo>
                  <a:lnTo>
                    <a:pt x="219752" y="111600"/>
                  </a:lnTo>
                  <a:lnTo>
                    <a:pt x="0" y="11160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sq" cmpd="sng">
              <a:solidFill>
                <a:srgbClr val="545454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40" name="Google Shape;140;p1"/>
            <p:cNvSpPr txBox="1"/>
            <p:nvPr/>
          </p:nvSpPr>
          <p:spPr>
            <a:xfrm>
              <a:off x="0" y="-38100"/>
              <a:ext cx="219752" cy="149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110番</a:t>
              </a:r>
              <a:endParaRPr/>
            </a:p>
          </p:txBody>
        </p:sp>
      </p:grpSp>
      <p:cxnSp>
        <p:nvCxnSpPr>
          <p:cNvPr id="141" name="Google Shape;141;p1"/>
          <p:cNvCxnSpPr/>
          <p:nvPr/>
        </p:nvCxnSpPr>
        <p:spPr>
          <a:xfrm flipH="1">
            <a:off x="2718519" y="2759999"/>
            <a:ext cx="1189800" cy="763500"/>
          </a:xfrm>
          <a:prstGeom prst="straightConnector1">
            <a:avLst/>
          </a:prstGeom>
          <a:noFill/>
          <a:ln w="38100" cap="flat" cmpd="sng">
            <a:solidFill>
              <a:srgbClr val="000000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42" name="Google Shape;142;p1"/>
          <p:cNvSpPr txBox="1"/>
          <p:nvPr/>
        </p:nvSpPr>
        <p:spPr>
          <a:xfrm rot="-1944079">
            <a:off x="2726016" y="2973096"/>
            <a:ext cx="1132041" cy="117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3992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必要に応じて通報！</a:t>
            </a:r>
            <a:endParaRPr/>
          </a:p>
        </p:txBody>
      </p:sp>
      <p:cxnSp>
        <p:nvCxnSpPr>
          <p:cNvPr id="143" name="Google Shape;143;p1"/>
          <p:cNvCxnSpPr/>
          <p:nvPr/>
        </p:nvCxnSpPr>
        <p:spPr>
          <a:xfrm>
            <a:off x="205214" y="4408428"/>
            <a:ext cx="7087200" cy="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144" name="Google Shape;144;p1"/>
          <p:cNvSpPr txBox="1"/>
          <p:nvPr/>
        </p:nvSpPr>
        <p:spPr>
          <a:xfrm>
            <a:off x="5582696" y="3130313"/>
            <a:ext cx="10668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報告</a:t>
            </a:r>
            <a:endParaRPr/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連絡 等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185</Words>
  <Application>Microsoft Office PowerPoint</Application>
  <PresentationFormat>ユーザー設定</PresentationFormat>
  <Paragraphs>69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madonoshoko</cp:lastModifiedBy>
  <cp:revision>1</cp:revision>
  <dcterms:created xsi:type="dcterms:W3CDTF">2006-08-16T00:00:00Z</dcterms:created>
  <dcterms:modified xsi:type="dcterms:W3CDTF">2025-08-05T05:12:45Z</dcterms:modified>
</cp:coreProperties>
</file>